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6" r:id="rId4"/>
    <p:sldId id="268" r:id="rId5"/>
    <p:sldId id="269" r:id="rId6"/>
    <p:sldId id="267" r:id="rId7"/>
    <p:sldId id="257" r:id="rId8"/>
    <p:sldId id="259" r:id="rId9"/>
    <p:sldId id="262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A1B8EA-DA83-4263-8FF3-177E7B231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28F0661-A106-4E13-B09A-6064DD4832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F2D684-A925-4C31-ABBA-6B92E8BC8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E77101A-CCE9-4CAA-B247-DBAC2DC0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4A23312-A4C5-4E80-A0E4-126469DC6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32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106E42-7052-447C-B16E-5B8229963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0FD76D5-BD39-44ED-8EB1-F983D89D62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E5CA041-9018-4DDA-99E8-ADC9C37D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D258CAE-C106-43C2-A7BE-9F247A7C3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4284912-B5E0-40C8-A1C0-CB93BCCE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396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5066936-C1BC-4FE0-8AEA-AC6303E32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3C06002-E0AC-4F47-8F2B-03DABC21E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B8A1538-3E1F-48F7-8F50-3733AEAF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5C1139-6AF7-4B69-A8A6-229DBC40A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0FAB00D-4932-4C57-9A00-AE4716067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97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A810CE-EB5C-411F-8E02-0A9E5372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775EB4-52FA-4C9F-89D5-A91997A63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EDAE1EE-B173-4B2C-A625-EA9A884A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668EC7C-02E0-4250-9F10-A28B6BD43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D65557D-23D4-4619-BC94-AE58B4D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5B9AA2-B3FE-4CE7-8418-BA73D09C9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EC39DA4-6A53-4686-8048-E764F114C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C9838BC-61E8-4E13-A4A1-6875C55B8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C4603F3-FAA9-49A4-B584-A0BA3A5DB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55476A8-D79C-4AF7-8996-78260369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1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86B12C9-A602-4948-B282-5A3AB0041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9A734FB-EE70-48C6-B981-D0575F343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9CA5958-9D86-4BD9-9A4B-F19B82734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1062D8B-6D1C-4907-820D-07331EF3F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942D412-E08F-4FD4-BA8C-D02EB45E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DBC094F-25D3-45B8-BCEE-0FE4CFDBE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63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52CD51-8816-4805-95FF-3DF03FC23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3C27542-9A77-4AB6-9DBC-7E35B1F22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B049765-14EE-45C2-95F6-DA96F9581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CB0CE6B-B99D-4D5A-ACAC-B061AC6B8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4B092DF-E4DA-4D5E-B7F5-43BCF019E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5FABABF-C612-459D-A811-DBD236C6E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572DC01-C2EB-4B52-915A-5136E5AB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F8DBE4C6-D606-499E-B9AA-897C65DE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02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C3FE39-1CC4-4308-BC8A-05FD5FF0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A2FE3EA-1EFA-4AC8-BF0E-999D95A4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9E8F83C-8B67-4E3A-B8B0-7B7A0480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2AA5166-0142-4C62-9D47-59FE31570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1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3F314C0-018C-4C3F-8D1E-C4FDB1EC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70D30AB6-73C3-49F7-989B-B26D5B91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89AE8C1-DA7B-4E41-A526-8776E699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49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6F1608-4CDC-464E-89C9-560AE3087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2299CD-DF33-433D-B694-1685E52D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0F11054-1E1A-42F0-920C-CC4F05C2D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51F6466-5465-47AB-B5E9-3B53998F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89EF05B-5BAB-4C26-9633-83BC3A90D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8293A1A-7484-4436-9019-F580B6D6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8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94D42B-4B87-4BE2-AFD4-F05194A76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0CAA897-C563-4B5B-B778-7804E78A8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499E8FA-5BE9-4A7E-91BD-9FDB5D436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5DFC7B4-6015-4CA0-8A15-29B860E7C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CD0C4A-DE46-4951-94ED-97D1ECC67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CFCA72C-B459-4157-A690-F654E9940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31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BB4B69-3292-4F4A-A664-1B46FCF9A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4B646E4-DC5E-416D-87DD-810512EF0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23788FF-4094-46DC-9F44-75074BAC2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7B8A6-88E2-44A9-A9C9-355D4D3D626C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0ACB7D8-650A-4EBE-974A-82B4EE2FB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5BE0916-BC04-414C-9613-A31843011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D738-9E43-4BF6-9DEB-5271C738B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57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:a14="http://schemas.microsoft.com/office/drawing/2010/main" xmlns:mc="http://schemas.openxmlformats.org/markup-compatibility/2006" xmlns="" id="{FE04E132-02A7-4BDC-ABFD-D88A9B725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73" y="2905232"/>
            <a:ext cx="11275256" cy="3581221"/>
          </a:xfrm>
        </p:spPr>
        <p:txBody>
          <a:bodyPr/>
          <a:lstStyle/>
          <a:p>
            <a:r>
              <a:rPr lang="ru-RU" i="1" dirty="0"/>
              <a:t>Под </a:t>
            </a:r>
            <a:r>
              <a:rPr lang="ru-RU" b="1" i="1" dirty="0" err="1"/>
              <a:t>самосборкой</a:t>
            </a:r>
            <a:r>
              <a:rPr lang="ru-RU" b="1" i="1" dirty="0"/>
              <a:t> </a:t>
            </a:r>
            <a:r>
              <a:rPr lang="ru-RU" i="1" dirty="0"/>
              <a:t>(</a:t>
            </a:r>
            <a:r>
              <a:rPr lang="ru-RU" i="1" dirty="0" err="1"/>
              <a:t>self-assembly</a:t>
            </a:r>
            <a:r>
              <a:rPr lang="ru-RU" i="1" dirty="0"/>
              <a:t>) понимают способность атомов и молекул при определенных условиях самопроизвольно соединяться в наперед заданные молекулярные образования</a:t>
            </a:r>
            <a:r>
              <a:rPr lang="ru-RU" i="1" dirty="0" smtClean="0"/>
              <a:t>.</a:t>
            </a:r>
          </a:p>
          <a:p>
            <a:r>
              <a:rPr lang="ru-RU" b="1" i="1" dirty="0"/>
              <a:t>Принцип самоорганизации </a:t>
            </a:r>
            <a:r>
              <a:rPr lang="ru-RU" i="1" dirty="0"/>
              <a:t>предполагает коллективное </a:t>
            </a:r>
            <a:r>
              <a:rPr lang="ru-RU" i="1" dirty="0" err="1"/>
              <a:t>взаимодейст-вие</a:t>
            </a:r>
            <a:r>
              <a:rPr lang="ru-RU" i="1" dirty="0"/>
              <a:t> атомов с созданием сложных упорядоченных структур на более высоком иерархическом уровне организации, чем тот, который наблюдался в </a:t>
            </a:r>
            <a:r>
              <a:rPr lang="ru-RU" i="1" dirty="0" smtClean="0"/>
              <a:t>исходной </a:t>
            </a:r>
            <a:r>
              <a:rPr lang="ru-RU" i="1" dirty="0"/>
              <a:t>системе (создание сложных упорядоченных структур из более </a:t>
            </a:r>
            <a:r>
              <a:rPr lang="ru-RU" i="1" dirty="0" smtClean="0"/>
              <a:t>простых</a:t>
            </a:r>
            <a:r>
              <a:rPr lang="ru-RU" i="1" dirty="0"/>
              <a:t>).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3ABC248-3D31-48B4-9476-170312DA3488}"/>
              </a:ext>
            </a:extLst>
          </p:cNvPr>
          <p:cNvSpPr/>
          <p:nvPr/>
        </p:nvSpPr>
        <p:spPr>
          <a:xfrm>
            <a:off x="458372" y="1089350"/>
            <a:ext cx="1093645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>
                <a:solidFill>
                  <a:srgbClr val="0070C0"/>
                </a:solidFill>
              </a:rPr>
              <a:t>Лекция 11</a:t>
            </a:r>
            <a:r>
              <a:rPr lang="ru-RU" sz="2800" dirty="0">
                <a:solidFill>
                  <a:srgbClr val="0070C0"/>
                </a:solidFill>
              </a:rPr>
              <a:t>. Самопроизвольно образующиеся </a:t>
            </a:r>
            <a:r>
              <a:rPr lang="ru-RU" sz="2800" dirty="0" err="1">
                <a:solidFill>
                  <a:srgbClr val="0070C0"/>
                </a:solidFill>
              </a:rPr>
              <a:t>наносистемы</a:t>
            </a:r>
            <a:r>
              <a:rPr lang="ru-RU" sz="2800" dirty="0">
                <a:solidFill>
                  <a:srgbClr val="0070C0"/>
                </a:solidFill>
              </a:rPr>
              <a:t>. </a:t>
            </a:r>
            <a:r>
              <a:rPr lang="ru-RU" sz="2800" dirty="0" smtClean="0">
                <a:solidFill>
                  <a:srgbClr val="0070C0"/>
                </a:solidFill>
              </a:rPr>
              <a:t>Мицеллы </a:t>
            </a:r>
            <a:r>
              <a:rPr lang="ru-RU" sz="2800" dirty="0">
                <a:solidFill>
                  <a:srgbClr val="0070C0"/>
                </a:solidFill>
              </a:rPr>
              <a:t>ПАВ как </a:t>
            </a:r>
            <a:r>
              <a:rPr lang="ru-RU" sz="2800" dirty="0" err="1">
                <a:solidFill>
                  <a:srgbClr val="0070C0"/>
                </a:solidFill>
              </a:rPr>
              <a:t>наносистемы</a:t>
            </a:r>
            <a:r>
              <a:rPr lang="ru-RU" sz="2800" dirty="0">
                <a:solidFill>
                  <a:srgbClr val="0070C0"/>
                </a:solidFill>
              </a:rPr>
              <a:t>. Типы мицелл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8629651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  <p:pic>
        <p:nvPicPr>
          <p:cNvPr id="7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129488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4929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8155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6036" y="627797"/>
            <a:ext cx="10657764" cy="554916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К самопроизвольно-образующимся системам относятся</a:t>
            </a:r>
            <a:r>
              <a:rPr lang="ru-RU" dirty="0" smtClean="0"/>
              <a:t> </a:t>
            </a:r>
          </a:p>
          <a:p>
            <a:r>
              <a:rPr lang="ru-RU" dirty="0" smtClean="0"/>
              <a:t>Кластеры</a:t>
            </a:r>
          </a:p>
          <a:p>
            <a:r>
              <a:rPr lang="ru-RU" dirty="0" smtClean="0"/>
              <a:t>Прямые и обратные мицеллы</a:t>
            </a:r>
          </a:p>
          <a:p>
            <a:r>
              <a:rPr lang="ru-RU" dirty="0" err="1" smtClean="0"/>
              <a:t>Микроэмульсии</a:t>
            </a:r>
            <a:endParaRPr lang="ru-RU" dirty="0" smtClean="0"/>
          </a:p>
          <a:p>
            <a:r>
              <a:rPr lang="ru-RU" dirty="0" smtClean="0"/>
              <a:t>Периодические коллоидные структуры</a:t>
            </a:r>
          </a:p>
          <a:p>
            <a:r>
              <a:rPr lang="ru-RU" dirty="0" smtClean="0"/>
              <a:t>Адсорбционные слои ПАВ</a:t>
            </a:r>
          </a:p>
          <a:p>
            <a:r>
              <a:rPr lang="ru-RU" i="1" dirty="0"/>
              <a:t>Коллоидные кластеры – лиофильные и </a:t>
            </a:r>
            <a:r>
              <a:rPr lang="ru-RU" i="1" dirty="0" smtClean="0"/>
              <a:t>лиофобные, образуются в растворах, имеют размеры до 100 </a:t>
            </a:r>
            <a:r>
              <a:rPr lang="ru-RU" i="1" dirty="0" err="1" smtClean="0"/>
              <a:t>нм</a:t>
            </a:r>
            <a:endParaRPr lang="ru-RU" i="1" dirty="0"/>
          </a:p>
          <a:p>
            <a:endParaRPr lang="ru-RU" dirty="0" smtClean="0"/>
          </a:p>
          <a:p>
            <a:endParaRPr lang="ru-RU" dirty="0" smtClean="0"/>
          </a:p>
          <a:p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8299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206" y="436728"/>
            <a:ext cx="10780594" cy="5740235"/>
          </a:xfrm>
        </p:spPr>
        <p:txBody>
          <a:bodyPr/>
          <a:lstStyle/>
          <a:p>
            <a:r>
              <a:rPr lang="ru-RU" dirty="0" smtClean="0"/>
              <a:t>Искусственная сборка невозможна практически.</a:t>
            </a:r>
          </a:p>
          <a:p>
            <a:r>
              <a:rPr lang="ru-RU" dirty="0" smtClean="0"/>
              <a:t>Лучше </a:t>
            </a:r>
            <a:r>
              <a:rPr lang="ru-RU" dirty="0" err="1" smtClean="0"/>
              <a:t>самосборка</a:t>
            </a:r>
            <a:r>
              <a:rPr lang="ru-RU" dirty="0" smtClean="0"/>
              <a:t> и самоорганизация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Сканирующая электронная зондовая микроскопия</a:t>
            </a:r>
            <a:endParaRPr lang="sma-NO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269" y="1654257"/>
            <a:ext cx="761047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83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979" y="764275"/>
            <a:ext cx="10616821" cy="5453632"/>
          </a:xfrm>
        </p:spPr>
        <p:txBody>
          <a:bodyPr/>
          <a:lstStyle/>
          <a:p>
            <a:r>
              <a:rPr lang="ru-RU" smtClean="0"/>
              <a:t>«Cамопроизвольность» инициируется технологом за счет определенного воздействия на систему – гравитационного, электрического или магнитного, капиллярных сил, эффектов смачиваемости и других приемов</a:t>
            </a:r>
          </a:p>
          <a:p>
            <a:endParaRPr lang="sma-NO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021" y="2878827"/>
            <a:ext cx="7661367" cy="152939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64525" y="5110037"/>
            <a:ext cx="98263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Самосборка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под действием гравитационного поля (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); </a:t>
            </a: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электрического поля (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б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); сил поверхностного натяжения (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в, г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endParaRPr lang="sma-NO" sz="2800" dirty="0"/>
          </a:p>
        </p:txBody>
      </p:sp>
    </p:spTree>
    <p:extLst>
      <p:ext uri="{BB962C8B-B14F-4D97-AF65-F5344CB8AC3E}">
        <p14:creationId xmlns:p14="http://schemas.microsoft.com/office/powerpoint/2010/main" val="3031552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979" y="682388"/>
            <a:ext cx="10616821" cy="5494575"/>
          </a:xfrm>
        </p:spPr>
        <p:txBody>
          <a:bodyPr/>
          <a:lstStyle/>
          <a:p>
            <a:r>
              <a:rPr lang="ru-RU" dirty="0"/>
              <a:t>Целенаправленное формирование нового класса атомарно сконструированных макроструктур с высокой степенью упорядочения на основе явлений </a:t>
            </a:r>
            <a:r>
              <a:rPr lang="ru-RU" dirty="0" err="1"/>
              <a:t>самосборки</a:t>
            </a:r>
            <a:r>
              <a:rPr lang="ru-RU" dirty="0"/>
              <a:t> и самоорганизации предполагает использование в качестве элементарного объекта </a:t>
            </a:r>
            <a:r>
              <a:rPr lang="ru-RU" i="1" dirty="0" err="1"/>
              <a:t>наночастиц</a:t>
            </a:r>
            <a:r>
              <a:rPr lang="ru-RU" i="1" dirty="0"/>
              <a:t> или </a:t>
            </a:r>
            <a:r>
              <a:rPr lang="ru-RU" i="1" dirty="0" err="1" smtClean="0"/>
              <a:t>нанокластеров</a:t>
            </a:r>
            <a:r>
              <a:rPr lang="ru-RU" i="1" dirty="0" smtClean="0"/>
              <a:t>.</a:t>
            </a:r>
          </a:p>
          <a:p>
            <a:r>
              <a:rPr lang="ru-RU" b="1" i="1" dirty="0" err="1"/>
              <a:t>Нанокластеры</a:t>
            </a:r>
            <a:r>
              <a:rPr lang="ru-RU" b="1" i="1" dirty="0"/>
              <a:t> </a:t>
            </a:r>
            <a:r>
              <a:rPr lang="ru-RU" dirty="0"/>
              <a:t>как </a:t>
            </a:r>
            <a:r>
              <a:rPr lang="ru-RU" dirty="0" err="1"/>
              <a:t>наноструктуры</a:t>
            </a:r>
            <a:r>
              <a:rPr lang="ru-RU" dirty="0"/>
              <a:t>, состоящие из относительно небольшого количества атомов (от единиц до сотен тысяч), имеющие </a:t>
            </a:r>
            <a:r>
              <a:rPr lang="ru-RU" dirty="0" err="1"/>
              <a:t>наноразмер</a:t>
            </a:r>
            <a:r>
              <a:rPr lang="ru-RU" dirty="0"/>
              <a:t> во всех трех направлениях, могут рассматриваться как самостоятельные единицы, обладающие определенными свойствами</a:t>
            </a:r>
            <a:r>
              <a:rPr lang="ru-RU" dirty="0" smtClean="0"/>
              <a:t>.</a:t>
            </a:r>
          </a:p>
          <a:p>
            <a:r>
              <a:rPr lang="ru-RU" dirty="0"/>
              <a:t>кластеры могут быть </a:t>
            </a:r>
            <a:r>
              <a:rPr lang="ru-RU" dirty="0" smtClean="0">
                <a:solidFill>
                  <a:srgbClr val="0070C0"/>
                </a:solidFill>
              </a:rPr>
              <a:t>металлическими</a:t>
            </a:r>
            <a:r>
              <a:rPr lang="ru-RU" dirty="0"/>
              <a:t>, </a:t>
            </a:r>
            <a:r>
              <a:rPr lang="ru-RU" dirty="0">
                <a:solidFill>
                  <a:srgbClr val="0070C0"/>
                </a:solidFill>
              </a:rPr>
              <a:t>полупроводниковыми</a:t>
            </a:r>
            <a:r>
              <a:rPr lang="ru-RU" dirty="0"/>
              <a:t>, </a:t>
            </a:r>
            <a:r>
              <a:rPr lang="ru-RU" dirty="0">
                <a:solidFill>
                  <a:srgbClr val="0070C0"/>
                </a:solidFill>
              </a:rPr>
              <a:t>состоящими из атомов инертных газов</a:t>
            </a:r>
            <a:endParaRPr lang="ru-RU" i="1" dirty="0" smtClean="0">
              <a:solidFill>
                <a:srgbClr val="0070C0"/>
              </a:solidFill>
            </a:endParaRPr>
          </a:p>
          <a:p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416521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micel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22" y="371831"/>
            <a:ext cx="6600825" cy="28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icel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819" y="2133956"/>
            <a:ext cx="4762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chematic structure of a reverse and normal micelle. | Download Scientific  Diagr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668" y="3449095"/>
            <a:ext cx="6273279" cy="349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8302398" y="4901692"/>
                <a:ext cx="2724993" cy="1572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/>
                  <a:t>nM</a:t>
                </a:r>
                <a:r>
                  <a:rPr lang="en-GB" sz="2800" baseline="-25000" dirty="0" err="1"/>
                  <a:t>r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 ↔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err="1"/>
                  <a:t>M</a:t>
                </a:r>
                <a:r>
                  <a:rPr lang="en-GB" sz="2800" baseline="-25000" dirty="0" err="1"/>
                  <a:t>n</a:t>
                </a:r>
                <a:r>
                  <a:rPr lang="en-GB" sz="2800" baseline="-25000" dirty="0"/>
                  <a:t> </a:t>
                </a:r>
                <a:r>
                  <a:rPr lang="en-GB" sz="2800" dirty="0"/>
                  <a:t>		 </a:t>
                </a:r>
                <a:endParaRPr lang="ru-RU" sz="2800" dirty="0"/>
              </a:p>
              <a:p>
                <a:r>
                  <a:rPr lang="en-GB" sz="2800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 sz="280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m:rPr>
                            <m:sty m:val="p"/>
                          </m:rPr>
                          <a:rPr lang="en-GB" sz="2800" baseline="-25000">
                            <a:latin typeface="Cambria Math" panose="02040503050406030204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GB" sz="280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r</m:t>
                        </m:r>
                      </m:den>
                    </m:f>
                  </m:oMath>
                </a14:m>
                <a:r>
                  <a:rPr lang="en-GB" sz="2800" dirty="0"/>
                  <a:t> , </a:t>
                </a:r>
                <a:endParaRPr lang="sma-NO" sz="28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2398" y="4901692"/>
                <a:ext cx="2724993" cy="1572354"/>
              </a:xfrm>
              <a:prstGeom prst="rect">
                <a:avLst/>
              </a:prstGeom>
              <a:blipFill rotWithShape="0">
                <a:blip r:embed="rId5"/>
                <a:stretch>
                  <a:fillRect l="-4698" t="-3488" b="-465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579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F057E225-FF3B-4781-ABF1-7A83AC9D46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5249" y="604911"/>
                <a:ext cx="10678551" cy="5572052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ru-RU" dirty="0"/>
                  <a:t>Лиофильные процессы протекают спонтанно. </a:t>
                </a:r>
                <a:endParaRPr lang="ru-RU" dirty="0" smtClean="0"/>
              </a:p>
              <a:p>
                <a:r>
                  <a:rPr lang="ru-RU" dirty="0" smtClean="0"/>
                  <a:t>ΔG </a:t>
                </a:r>
                <a:r>
                  <a:rPr lang="ru-RU" dirty="0"/>
                  <a:t>&lt;0. </a:t>
                </a:r>
                <a:endParaRPr lang="ru-RU" dirty="0" smtClean="0"/>
              </a:p>
              <a:p>
                <a:r>
                  <a:rPr lang="ru-RU" dirty="0" smtClean="0"/>
                  <a:t>лиофильные </a:t>
                </a:r>
                <a:r>
                  <a:rPr lang="ru-RU" dirty="0"/>
                  <a:t>системы характеризуются очень низким значением межфазного натяжения между дисперсной фазой и дисперсионной средой.</a:t>
                </a:r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ma-NO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𝑐𝑟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𝛾</m:t>
                    </m:r>
                    <m:f>
                      <m:fPr>
                        <m:ctrlPr>
                          <a:rPr lang="sma-NO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ma-NO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sSup>
                          <m:sSupPr>
                            <m:ctrlPr>
                              <a:rPr lang="sma-NO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					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 </a:t>
                </a:r>
              </a:p>
              <a:p>
                <a:r>
                  <a:rPr lang="ru-RU" dirty="0"/>
                  <a:t>где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𝑐𝑟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ru-RU" dirty="0"/>
                  <a:t>поверхностное натяжение</a:t>
                </a:r>
                <a:r>
                  <a:rPr lang="en-GB" dirty="0"/>
                  <a:t>, </a:t>
                </a:r>
                <a:r>
                  <a:rPr lang="en-GB" i="1" dirty="0"/>
                  <a:t>k</a:t>
                </a:r>
                <a:r>
                  <a:rPr lang="en-GB" i="1" baseline="-25000" dirty="0"/>
                  <a:t>B</a:t>
                </a:r>
                <a:r>
                  <a:rPr lang="en-GB" dirty="0"/>
                  <a:t> – </a:t>
                </a:r>
                <a:r>
                  <a:rPr lang="ru-RU" dirty="0"/>
                  <a:t>постоянная Больцмана</a:t>
                </a:r>
                <a:r>
                  <a:rPr lang="en-GB" dirty="0"/>
                  <a:t>, T – </a:t>
                </a:r>
                <a:r>
                  <a:rPr lang="ru-RU" dirty="0"/>
                  <a:t>температура</a:t>
                </a:r>
                <a:r>
                  <a:rPr lang="en-GB" dirty="0"/>
                  <a:t>, d – </a:t>
                </a:r>
                <a:r>
                  <a:rPr lang="ru-RU" dirty="0"/>
                  <a:t>средний размер частиц</a:t>
                </a:r>
                <a:r>
                  <a:rPr lang="en-GB" dirty="0"/>
                  <a:t>.</a:t>
                </a:r>
                <a:endParaRPr lang="ru-RU" dirty="0"/>
              </a:p>
              <a:p>
                <a:r>
                  <a:rPr lang="ru-RU" dirty="0"/>
                  <a:t>Системы с межфазным натяжением σ ≤ </a:t>
                </a:r>
                <a:r>
                  <a:rPr lang="ru-RU" dirty="0" err="1"/>
                  <a:t>σ</a:t>
                </a:r>
                <a:r>
                  <a:rPr lang="ru-RU" baseline="-25000" dirty="0" err="1"/>
                  <a:t>cr</a:t>
                </a:r>
                <a:r>
                  <a:rPr lang="ru-RU" dirty="0"/>
                  <a:t> относятся к лиофильным системам. Значение критического межфазного натяжения в зависимости от размера частиц находится в диапазоне </a:t>
                </a:r>
                <a:r>
                  <a:rPr lang="ru-RU" dirty="0" smtClean="0"/>
                  <a:t>1-</a:t>
                </a:r>
                <a:r>
                  <a:rPr lang="ru-RU" dirty="0"/>
                  <a:t>10</a:t>
                </a:r>
                <a:r>
                  <a:rPr lang="ru-RU" baseline="30000" dirty="0"/>
                  <a:t>-4</a:t>
                </a:r>
                <a:r>
                  <a:rPr lang="ru-RU" dirty="0" smtClean="0"/>
                  <a:t> мДж/м</a:t>
                </a:r>
                <a:r>
                  <a:rPr lang="ru-RU" baseline="30000" dirty="0" smtClean="0"/>
                  <a:t>2</a:t>
                </a:r>
                <a:r>
                  <a:rPr lang="ru-RU" dirty="0" smtClean="0"/>
                  <a:t>.</a:t>
                </a: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057E225-FF3B-4781-ABF1-7A83AC9D46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5249" y="604911"/>
                <a:ext cx="10678551" cy="5572052"/>
              </a:xfrm>
              <a:blipFill rotWithShape="0">
                <a:blip r:embed="rId2"/>
                <a:stretch>
                  <a:fillRect l="-913" t="-2188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587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C4A909D-40F7-49DE-A3DA-2B9C0714C1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266" y="1266093"/>
            <a:ext cx="9678572" cy="32215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A764BAD-B08C-46FA-A71E-705EA5331EC2}"/>
              </a:ext>
            </a:extLst>
          </p:cNvPr>
          <p:cNvSpPr/>
          <p:nvPr/>
        </p:nvSpPr>
        <p:spPr>
          <a:xfrm>
            <a:off x="1378635" y="4739441"/>
            <a:ext cx="10081844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- молекулы ПАВ в истинном растворе;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прямая сферическая мицелла;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прямая цилиндрическая мицелла;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гексагональное расположение прямой сферической мицеллы;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пластинчатые мицеллы;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гексагональное расположение обратных цилиндрических мицелл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036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56F589-3C3A-4F94-A26E-5F1140388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309489"/>
            <a:ext cx="10805160" cy="5867474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0070C0"/>
                </a:solidFill>
              </a:rPr>
              <a:t>Мицеллы</a:t>
            </a:r>
            <a:r>
              <a:rPr lang="ru-RU" dirty="0"/>
              <a:t> способствуют синтезу </a:t>
            </a:r>
            <a:r>
              <a:rPr lang="ru-RU" dirty="0">
                <a:solidFill>
                  <a:srgbClr val="0070C0"/>
                </a:solidFill>
              </a:rPr>
              <a:t>кластеров</a:t>
            </a:r>
            <a:r>
              <a:rPr lang="ru-RU" dirty="0"/>
              <a:t>, которые при определенных условиях могут образовывать дисперсную систему.</a:t>
            </a:r>
          </a:p>
          <a:p>
            <a:r>
              <a:rPr lang="ru-RU" dirty="0"/>
              <a:t>Таким образом, для получения наночастиц Ag</a:t>
            </a:r>
            <a:r>
              <a:rPr lang="ru-RU" baseline="-25000" dirty="0"/>
              <a:t>2</a:t>
            </a:r>
            <a:r>
              <a:rPr lang="ru-RU" dirty="0"/>
              <a:t>S необходимо использовать два типа обратных мицелл, включая Na</a:t>
            </a:r>
            <a:r>
              <a:rPr lang="ru-RU" baseline="-25000" dirty="0"/>
              <a:t>2</a:t>
            </a:r>
            <a:r>
              <a:rPr lang="ru-RU" dirty="0"/>
              <a:t>S и </a:t>
            </a:r>
            <a:r>
              <a:rPr lang="ru-RU" dirty="0" err="1"/>
              <a:t>Ag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Коалесценция</a:t>
            </a:r>
            <a:r>
              <a:rPr lang="ru-RU" dirty="0" smtClean="0"/>
              <a:t> </a:t>
            </a:r>
            <a:r>
              <a:rPr lang="ru-RU" dirty="0"/>
              <a:t>(стекание капель) происходит в результате столкновения мицелл и происходит обмен осаждающими компонентами (Na</a:t>
            </a:r>
            <a:r>
              <a:rPr lang="ru-RU" baseline="-25000" dirty="0"/>
              <a:t>2</a:t>
            </a:r>
            <a:r>
              <a:rPr lang="ru-RU" dirty="0"/>
              <a:t>S и </a:t>
            </a:r>
            <a:r>
              <a:rPr lang="ru-RU" dirty="0" err="1"/>
              <a:t>Ag</a:t>
            </a:r>
            <a:r>
              <a:rPr lang="ru-RU" dirty="0"/>
              <a:t>), что приводит к образованию Ag</a:t>
            </a:r>
            <a:r>
              <a:rPr lang="ru-RU" baseline="-25000" dirty="0"/>
              <a:t>2</a:t>
            </a:r>
            <a:r>
              <a:rPr lang="ru-RU" dirty="0"/>
              <a:t>S.</a:t>
            </a:r>
          </a:p>
          <a:p>
            <a:r>
              <a:rPr lang="ru-RU" dirty="0"/>
              <a:t>Чтобы выделить наночастицы из мицелл, раствор разрушается </a:t>
            </a:r>
            <a:r>
              <a:rPr lang="ru-RU" dirty="0" err="1"/>
              <a:t>тиолами</a:t>
            </a:r>
            <a:r>
              <a:rPr lang="ru-RU" dirty="0"/>
              <a:t>, затем подвергается нагреванию в бензоле, фильтруется и испаряется. </a:t>
            </a:r>
            <a:endParaRPr lang="ru-RU" dirty="0" smtClean="0"/>
          </a:p>
          <a:p>
            <a:r>
              <a:rPr lang="ru-RU" dirty="0" smtClean="0"/>
              <a:t>Таким </a:t>
            </a:r>
            <a:r>
              <a:rPr lang="ru-RU" dirty="0"/>
              <a:t>образом можно получить </a:t>
            </a:r>
            <a:r>
              <a:rPr lang="ru-RU" dirty="0">
                <a:solidFill>
                  <a:srgbClr val="0070C0"/>
                </a:solidFill>
              </a:rPr>
              <a:t>монодисперсные </a:t>
            </a:r>
            <a:r>
              <a:rPr lang="ru-RU" dirty="0" err="1">
                <a:solidFill>
                  <a:srgbClr val="0070C0"/>
                </a:solidFill>
              </a:rPr>
              <a:t>нанокластеры</a:t>
            </a:r>
            <a:r>
              <a:rPr lang="ru-RU" dirty="0">
                <a:solidFill>
                  <a:srgbClr val="0070C0"/>
                </a:solidFill>
              </a:rPr>
              <a:t> размером до 10 </a:t>
            </a:r>
            <a:r>
              <a:rPr lang="ru-RU" dirty="0" err="1">
                <a:solidFill>
                  <a:srgbClr val="0070C0"/>
                </a:solidFill>
              </a:rPr>
              <a:t>нм</a:t>
            </a:r>
            <a:r>
              <a:rPr lang="ru-RU" dirty="0"/>
              <a:t>. Эти кластеры образуют упорядоченные наноструктуры (коллоидные кристаллы), осаждаясь на подложке. Этим методом получены двумерные и трехмерные коллоидные кристаллы: металлические кластеры </a:t>
            </a:r>
            <a:r>
              <a:rPr lang="ru-RU" dirty="0" err="1"/>
              <a:t>Ag</a:t>
            </a:r>
            <a:r>
              <a:rPr lang="ru-RU" dirty="0"/>
              <a:t>, </a:t>
            </a:r>
            <a:r>
              <a:rPr lang="ru-RU" dirty="0" err="1"/>
              <a:t>Co</a:t>
            </a:r>
            <a:r>
              <a:rPr lang="ru-RU" dirty="0"/>
              <a:t>, </a:t>
            </a:r>
            <a:r>
              <a:rPr lang="ru-RU" dirty="0" err="1"/>
              <a:t>Au</a:t>
            </a:r>
            <a:r>
              <a:rPr lang="ru-RU" dirty="0"/>
              <a:t> и оксиды металлических кластеров.</a:t>
            </a:r>
          </a:p>
        </p:txBody>
      </p:sp>
    </p:spTree>
    <p:extLst>
      <p:ext uri="{BB962C8B-B14F-4D97-AF65-F5344CB8AC3E}">
        <p14:creationId xmlns:p14="http://schemas.microsoft.com/office/powerpoint/2010/main" val="11527347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437</Words>
  <Application>Microsoft Office PowerPoint</Application>
  <PresentationFormat>Широкоэкранный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Нурдаулет Бекет</dc:creator>
  <cp:lastModifiedBy>admin</cp:lastModifiedBy>
  <cp:revision>21</cp:revision>
  <dcterms:created xsi:type="dcterms:W3CDTF">2017-11-30T02:18:25Z</dcterms:created>
  <dcterms:modified xsi:type="dcterms:W3CDTF">2021-11-09T13:23:50Z</dcterms:modified>
</cp:coreProperties>
</file>